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5" r:id="rId7"/>
    <p:sldId id="266" r:id="rId8"/>
    <p:sldId id="267" r:id="rId9"/>
    <p:sldId id="268" r:id="rId10"/>
  </p:sldIdLst>
  <p:sldSz cx="9144000" cy="5143500" type="screen16x9"/>
  <p:notesSz cx="9144000" cy="51435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uy Oliveira" initials="RO" lastIdx="1" clrIdx="0">
    <p:extLst>
      <p:ext uri="{19B8F6BF-5375-455C-9EA6-DF929625EA0E}">
        <p15:presenceInfo xmlns:p15="http://schemas.microsoft.com/office/powerpoint/2012/main" userId="832370692b00988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82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816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3999" cy="5143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29400" y="4276712"/>
            <a:ext cx="2514599" cy="8667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45349" y="604534"/>
            <a:ext cx="8253300" cy="48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7/15/2019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3999" cy="5143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29400" y="4276712"/>
            <a:ext cx="2514599" cy="8667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rgbClr val="F3F3F3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F3F3F3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7/15/2019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rgbClr val="F3F3F3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7/15/2019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rgbClr val="F3F3F3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7/15/2019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7/15/2019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3999" cy="51434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5349" y="714335"/>
            <a:ext cx="5274310" cy="48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rgbClr val="F3F3F3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02550" y="1177630"/>
            <a:ext cx="7098030" cy="1630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F3F3F3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7/15/2019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nkedin.com/in/ruyoliveirajr" TargetMode="External"/><Relationship Id="rId2" Type="http://schemas.openxmlformats.org/officeDocument/2006/relationships/hyperlink" Target="mailto:ruy.oliveira@adentro.com.br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76900" y="912498"/>
            <a:ext cx="6609080" cy="1997085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227965" marR="5080" indent="-215900" algn="ctr">
              <a:lnSpc>
                <a:spcPts val="5250"/>
              </a:lnSpc>
              <a:spcBef>
                <a:spcPts val="300"/>
              </a:spcBef>
            </a:pPr>
            <a:r>
              <a:rPr lang="pt-BR" sz="3600" b="1" spc="270" dirty="0"/>
              <a:t>As vantagens de ter um Plano de Continuidade de Negócios</a:t>
            </a:r>
            <a:endParaRPr sz="3600" b="1" dirty="0"/>
          </a:p>
        </p:txBody>
      </p:sp>
      <p:sp>
        <p:nvSpPr>
          <p:cNvPr id="3" name="object 3"/>
          <p:cNvSpPr/>
          <p:nvPr/>
        </p:nvSpPr>
        <p:spPr>
          <a:xfrm>
            <a:off x="3647787" y="3181350"/>
            <a:ext cx="1969675" cy="12371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5349" y="604534"/>
            <a:ext cx="641858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25" dirty="0">
                <a:solidFill>
                  <a:schemeClr val="accent6">
                    <a:lumMod val="75000"/>
                  </a:schemeClr>
                </a:solidFill>
                <a:latin typeface="Tahoma"/>
                <a:cs typeface="Tahoma"/>
              </a:rPr>
              <a:t>Conceito</a:t>
            </a:r>
            <a:r>
              <a:rPr sz="3000" spc="-340" dirty="0">
                <a:solidFill>
                  <a:schemeClr val="accent6">
                    <a:lumMod val="75000"/>
                  </a:schemeClr>
                </a:solidFill>
                <a:latin typeface="Tahoma"/>
                <a:cs typeface="Tahoma"/>
              </a:rPr>
              <a:t> </a:t>
            </a:r>
            <a:r>
              <a:rPr sz="3000" spc="-45" dirty="0">
                <a:solidFill>
                  <a:schemeClr val="accent6">
                    <a:lumMod val="75000"/>
                  </a:schemeClr>
                </a:solidFill>
                <a:latin typeface="Tahoma"/>
                <a:cs typeface="Tahoma"/>
              </a:rPr>
              <a:t>de</a:t>
            </a:r>
            <a:r>
              <a:rPr sz="3000" spc="-335" dirty="0">
                <a:solidFill>
                  <a:schemeClr val="accent6">
                    <a:lumMod val="75000"/>
                  </a:schemeClr>
                </a:solidFill>
                <a:latin typeface="Tahoma"/>
                <a:cs typeface="Tahoma"/>
              </a:rPr>
              <a:t> </a:t>
            </a:r>
            <a:r>
              <a:rPr sz="3000" spc="55" dirty="0">
                <a:solidFill>
                  <a:schemeClr val="accent6">
                    <a:lumMod val="75000"/>
                  </a:schemeClr>
                </a:solidFill>
                <a:latin typeface="Tahoma"/>
                <a:cs typeface="Tahoma"/>
              </a:rPr>
              <a:t>Continuidade</a:t>
            </a:r>
            <a:r>
              <a:rPr sz="3000" spc="-335" dirty="0">
                <a:solidFill>
                  <a:schemeClr val="accent6">
                    <a:lumMod val="75000"/>
                  </a:schemeClr>
                </a:solidFill>
                <a:latin typeface="Tahoma"/>
                <a:cs typeface="Tahoma"/>
              </a:rPr>
              <a:t> </a:t>
            </a:r>
            <a:r>
              <a:rPr sz="3000" spc="-45" dirty="0">
                <a:solidFill>
                  <a:schemeClr val="accent6">
                    <a:lumMod val="75000"/>
                  </a:schemeClr>
                </a:solidFill>
                <a:latin typeface="Tahoma"/>
                <a:cs typeface="Tahoma"/>
              </a:rPr>
              <a:t>de</a:t>
            </a:r>
            <a:r>
              <a:rPr sz="3000" spc="-335" dirty="0">
                <a:solidFill>
                  <a:schemeClr val="accent6">
                    <a:lumMod val="75000"/>
                  </a:schemeClr>
                </a:solidFill>
                <a:latin typeface="Tahoma"/>
                <a:cs typeface="Tahoma"/>
              </a:rPr>
              <a:t> </a:t>
            </a:r>
            <a:r>
              <a:rPr sz="3000" spc="10" dirty="0">
                <a:solidFill>
                  <a:schemeClr val="accent6">
                    <a:lumMod val="75000"/>
                  </a:schemeClr>
                </a:solidFill>
                <a:latin typeface="Tahoma"/>
                <a:cs typeface="Tahoma"/>
              </a:rPr>
              <a:t>Negócios</a:t>
            </a:r>
            <a:endParaRPr sz="3000" dirty="0">
              <a:solidFill>
                <a:schemeClr val="accent6">
                  <a:lumMod val="75000"/>
                </a:schemeClr>
              </a:solidFill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550" y="2161301"/>
            <a:ext cx="7179945" cy="1243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7200" algn="ctr">
              <a:lnSpc>
                <a:spcPct val="114599"/>
              </a:lnSpc>
              <a:spcBef>
                <a:spcPts val="100"/>
              </a:spcBef>
            </a:pPr>
            <a:r>
              <a:rPr sz="2400" spc="-25" dirty="0">
                <a:solidFill>
                  <a:srgbClr val="FFFFFF"/>
                </a:solidFill>
                <a:latin typeface="Tahoma"/>
                <a:cs typeface="Tahoma"/>
              </a:rPr>
              <a:t>É</a:t>
            </a:r>
            <a:r>
              <a:rPr sz="2400" spc="-20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45" dirty="0">
                <a:solidFill>
                  <a:srgbClr val="FFFFFF"/>
                </a:solidFill>
                <a:latin typeface="Tahoma"/>
                <a:cs typeface="Tahoma"/>
              </a:rPr>
              <a:t>pensar</a:t>
            </a:r>
            <a:r>
              <a:rPr sz="2400" spc="-20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Tahoma"/>
                <a:cs typeface="Tahoma"/>
              </a:rPr>
              <a:t>em</a:t>
            </a:r>
            <a:r>
              <a:rPr sz="2400" spc="-2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90" dirty="0">
                <a:solidFill>
                  <a:srgbClr val="FFFFFF"/>
                </a:solidFill>
                <a:latin typeface="Tahoma"/>
                <a:cs typeface="Tahoma"/>
              </a:rPr>
              <a:t>agir</a:t>
            </a:r>
            <a:r>
              <a:rPr sz="2400" spc="-20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30" dirty="0">
                <a:solidFill>
                  <a:srgbClr val="FFFFFF"/>
                </a:solidFill>
                <a:latin typeface="Tahoma"/>
                <a:cs typeface="Tahoma"/>
              </a:rPr>
              <a:t>preventivamente</a:t>
            </a:r>
            <a:r>
              <a:rPr sz="2400" spc="-20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90" dirty="0">
                <a:solidFill>
                  <a:srgbClr val="FFFFFF"/>
                </a:solidFill>
                <a:latin typeface="Tahoma"/>
                <a:cs typeface="Tahoma"/>
              </a:rPr>
              <a:t>para</a:t>
            </a:r>
            <a:r>
              <a:rPr sz="2400" spc="-2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40" dirty="0">
                <a:solidFill>
                  <a:srgbClr val="FFFFFF"/>
                </a:solidFill>
                <a:latin typeface="Tahoma"/>
                <a:cs typeface="Tahoma"/>
              </a:rPr>
              <a:t>não</a:t>
            </a:r>
            <a:r>
              <a:rPr sz="2400" spc="-20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55" dirty="0">
                <a:solidFill>
                  <a:srgbClr val="FFFFFF"/>
                </a:solidFill>
                <a:latin typeface="Tahoma"/>
                <a:cs typeface="Tahoma"/>
              </a:rPr>
              <a:t>ocorrer</a:t>
            </a:r>
            <a:r>
              <a:rPr sz="2400" spc="-2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Tahoma"/>
                <a:cs typeface="Tahoma"/>
              </a:rPr>
              <a:t>(ou</a:t>
            </a:r>
            <a:r>
              <a:rPr sz="2400" spc="-20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10" dirty="0">
                <a:solidFill>
                  <a:srgbClr val="FFFFFF"/>
                </a:solidFill>
                <a:latin typeface="Tahoma"/>
                <a:cs typeface="Tahoma"/>
              </a:rPr>
              <a:t>no</a:t>
            </a:r>
            <a:r>
              <a:rPr sz="2400" spc="-20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35" dirty="0">
                <a:solidFill>
                  <a:srgbClr val="FFFFFF"/>
                </a:solidFill>
                <a:latin typeface="Tahoma"/>
                <a:cs typeface="Tahoma"/>
              </a:rPr>
              <a:t>menor  </a:t>
            </a:r>
            <a:r>
              <a:rPr sz="2400" spc="5" dirty="0">
                <a:solidFill>
                  <a:srgbClr val="FFFFFF"/>
                </a:solidFill>
                <a:latin typeface="Tahoma"/>
                <a:cs typeface="Tahoma"/>
              </a:rPr>
              <a:t>tempo</a:t>
            </a:r>
            <a:r>
              <a:rPr sz="2400" spc="-2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20" dirty="0">
                <a:solidFill>
                  <a:srgbClr val="FFFFFF"/>
                </a:solidFill>
                <a:latin typeface="Tahoma"/>
                <a:cs typeface="Tahoma"/>
              </a:rPr>
              <a:t>possível)</a:t>
            </a:r>
            <a:r>
              <a:rPr sz="2400" spc="-20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45" dirty="0">
                <a:solidFill>
                  <a:srgbClr val="FFFFFF"/>
                </a:solidFill>
                <a:latin typeface="Tahoma"/>
                <a:cs typeface="Tahoma"/>
              </a:rPr>
              <a:t>paradas,</a:t>
            </a:r>
            <a:r>
              <a:rPr sz="2400" spc="-20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55" dirty="0">
                <a:solidFill>
                  <a:srgbClr val="FFFFFF"/>
                </a:solidFill>
                <a:latin typeface="Tahoma"/>
                <a:cs typeface="Tahoma"/>
              </a:rPr>
              <a:t>indisponibilidades</a:t>
            </a:r>
            <a:r>
              <a:rPr sz="2400" spc="-2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FF"/>
                </a:solidFill>
                <a:latin typeface="Tahoma"/>
                <a:cs typeface="Tahoma"/>
              </a:rPr>
              <a:t>ou</a:t>
            </a:r>
            <a:r>
              <a:rPr sz="2400" spc="-20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45" dirty="0">
                <a:solidFill>
                  <a:srgbClr val="FFFFFF"/>
                </a:solidFill>
                <a:latin typeface="Tahoma"/>
                <a:cs typeface="Tahoma"/>
              </a:rPr>
              <a:t>perda</a:t>
            </a:r>
            <a:r>
              <a:rPr sz="2400" spc="-20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2400" spc="-20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ahoma"/>
                <a:cs typeface="Tahoma"/>
              </a:rPr>
              <a:t>dados.</a:t>
            </a:r>
            <a:endParaRPr sz="24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5349" y="604534"/>
            <a:ext cx="519874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BR" spc="-135" dirty="0">
                <a:solidFill>
                  <a:schemeClr val="accent6">
                    <a:lumMod val="75000"/>
                  </a:schemeClr>
                </a:solidFill>
              </a:rPr>
              <a:t>Como montar </a:t>
            </a:r>
            <a:r>
              <a:rPr spc="85" dirty="0">
                <a:solidFill>
                  <a:schemeClr val="accent6">
                    <a:lumMod val="75000"/>
                  </a:schemeClr>
                </a:solidFill>
              </a:rPr>
              <a:t>um</a:t>
            </a:r>
            <a:r>
              <a:rPr spc="-35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spc="75" dirty="0">
                <a:solidFill>
                  <a:schemeClr val="accent6">
                    <a:lumMod val="75000"/>
                  </a:schemeClr>
                </a:solidFill>
              </a:rPr>
              <a:t>PCN</a:t>
            </a:r>
            <a:r>
              <a:rPr lang="pt-BR" spc="75" dirty="0">
                <a:solidFill>
                  <a:schemeClr val="accent6">
                    <a:lumMod val="75000"/>
                  </a:schemeClr>
                </a:solidFill>
              </a:rPr>
              <a:t>?</a:t>
            </a:r>
            <a:endParaRPr spc="75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00340" y="1344055"/>
            <a:ext cx="7781660" cy="22672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100"/>
              </a:spcBef>
              <a:tabLst>
                <a:tab pos="314325" algn="l"/>
                <a:tab pos="314960" algn="l"/>
              </a:tabLst>
            </a:pPr>
            <a:r>
              <a:rPr lang="pt-BR" sz="2400" spc="20" dirty="0">
                <a:solidFill>
                  <a:schemeClr val="bg1">
                    <a:lumMod val="95000"/>
                  </a:schemeClr>
                </a:solidFill>
                <a:latin typeface="Tahoma"/>
                <a:cs typeface="Tahoma"/>
              </a:rPr>
              <a:t>ABNT NBR ISO/27002</a:t>
            </a:r>
          </a:p>
          <a:p>
            <a:pPr marL="12065">
              <a:lnSpc>
                <a:spcPct val="100000"/>
              </a:lnSpc>
              <a:spcBef>
                <a:spcPts val="100"/>
              </a:spcBef>
              <a:tabLst>
                <a:tab pos="314325" algn="l"/>
                <a:tab pos="314960" algn="l"/>
              </a:tabLst>
            </a:pPr>
            <a:endParaRPr lang="pt-BR" sz="2400" spc="20" dirty="0">
              <a:solidFill>
                <a:srgbClr val="F3F3F3"/>
              </a:solidFill>
              <a:latin typeface="Tahoma"/>
              <a:cs typeface="Tahoma"/>
            </a:endParaRPr>
          </a:p>
          <a:p>
            <a:pPr marL="314325" indent="-302260">
              <a:lnSpc>
                <a:spcPct val="100000"/>
              </a:lnSpc>
              <a:spcBef>
                <a:spcPts val="100"/>
              </a:spcBef>
              <a:buChar char="-"/>
              <a:tabLst>
                <a:tab pos="314325" algn="l"/>
                <a:tab pos="314960" algn="l"/>
              </a:tabLst>
            </a:pPr>
            <a:endParaRPr lang="pt-BR" sz="2400" dirty="0">
              <a:latin typeface="Tahoma"/>
              <a:cs typeface="Tahoma"/>
            </a:endParaRPr>
          </a:p>
          <a:p>
            <a:pPr marL="354965" indent="-342900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Ø"/>
              <a:tabLst>
                <a:tab pos="314325" algn="l"/>
                <a:tab pos="314960" algn="l"/>
              </a:tabLst>
            </a:pPr>
            <a:r>
              <a:rPr lang="pt-BR" sz="2400" dirty="0">
                <a:solidFill>
                  <a:schemeClr val="bg1"/>
                </a:solidFill>
                <a:latin typeface="Tahoma"/>
                <a:cs typeface="Tahoma"/>
              </a:rPr>
              <a:t>Na seção 14 da ISSO 27002, são expressas as melhores práticas para um Plano de Continuidade de Negócios.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5349" y="604534"/>
            <a:ext cx="6946051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BR" spc="-135" dirty="0">
                <a:solidFill>
                  <a:schemeClr val="accent6">
                    <a:lumMod val="75000"/>
                  </a:schemeClr>
                </a:solidFill>
              </a:rPr>
              <a:t>Fatores que podem causar indisponibilidade</a:t>
            </a:r>
            <a:endParaRPr spc="75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00340" y="1521983"/>
            <a:ext cx="7934060" cy="2167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pt-BR" sz="2800" dirty="0">
                <a:solidFill>
                  <a:schemeClr val="bg1"/>
                </a:solidFill>
              </a:rPr>
              <a:t>Não possuir link redundante (ou 2 links pelo mesmo meio físico);</a:t>
            </a: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pt-BR" sz="2800" dirty="0">
                <a:solidFill>
                  <a:schemeClr val="bg1"/>
                </a:solidFill>
              </a:rPr>
              <a:t>Não ter ambiente virtualizado/clusterizado;</a:t>
            </a: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pt-BR" sz="2800" dirty="0">
                <a:solidFill>
                  <a:schemeClr val="bg1"/>
                </a:solidFill>
              </a:rPr>
              <a:t>Não ter monitoramento pró-ativo do ambiente;</a:t>
            </a: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pt-BR" sz="2800" dirty="0">
                <a:solidFill>
                  <a:schemeClr val="bg1"/>
                </a:solidFill>
              </a:rPr>
              <a:t>Não utilizar Storage High-End;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5349" y="604534"/>
            <a:ext cx="6946051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BR" spc="-135" dirty="0">
                <a:solidFill>
                  <a:schemeClr val="accent6">
                    <a:lumMod val="75000"/>
                  </a:schemeClr>
                </a:solidFill>
              </a:rPr>
              <a:t>Fatores que podem causar perda de dados</a:t>
            </a:r>
            <a:endParaRPr spc="75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00340" y="1521983"/>
            <a:ext cx="7934060" cy="30290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pt-BR" sz="2800" dirty="0">
                <a:solidFill>
                  <a:schemeClr val="bg1"/>
                </a:solidFill>
              </a:rPr>
              <a:t>Não calcular a perda aceitável de dados;</a:t>
            </a: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pt-BR" sz="2800" dirty="0">
                <a:solidFill>
                  <a:schemeClr val="bg1"/>
                </a:solidFill>
              </a:rPr>
              <a:t>Não ter ou não utilizar uma boa ferramenta de backup;</a:t>
            </a:r>
          </a:p>
          <a:p>
            <a:pPr marL="914400" lvl="1" indent="-457200">
              <a:buFont typeface="Wingdings" panose="05000000000000000000" pitchFamily="2" charset="2"/>
              <a:buChar char="Ø"/>
              <a:defRPr/>
            </a:pPr>
            <a:r>
              <a:rPr lang="pt-BR" sz="2800" dirty="0">
                <a:solidFill>
                  <a:schemeClr val="bg1"/>
                </a:solidFill>
              </a:rPr>
              <a:t>Não definir corretamente o tipo e as rotinas do backup;</a:t>
            </a:r>
          </a:p>
          <a:p>
            <a:pPr marL="914400" lvl="1" indent="-457200">
              <a:buFont typeface="Wingdings" panose="05000000000000000000" pitchFamily="2" charset="2"/>
              <a:buChar char="Ø"/>
              <a:defRPr/>
            </a:pPr>
            <a:r>
              <a:rPr lang="pt-BR" sz="2800" dirty="0">
                <a:solidFill>
                  <a:schemeClr val="bg1"/>
                </a:solidFill>
              </a:rPr>
              <a:t>Não armazenar em local seguro o backup;</a:t>
            </a:r>
          </a:p>
          <a:p>
            <a:pPr marL="914400" lvl="1" indent="-457200">
              <a:buFont typeface="Wingdings" panose="05000000000000000000" pitchFamily="2" charset="2"/>
              <a:buChar char="Ø"/>
              <a:defRPr/>
            </a:pPr>
            <a:r>
              <a:rPr lang="pt-BR" sz="2800" dirty="0">
                <a:solidFill>
                  <a:schemeClr val="bg1"/>
                </a:solidFill>
              </a:rPr>
              <a:t>Não efetuar testes de restore;</a:t>
            </a:r>
          </a:p>
        </p:txBody>
      </p:sp>
    </p:spTree>
    <p:extLst>
      <p:ext uri="{BB962C8B-B14F-4D97-AF65-F5344CB8AC3E}">
        <p14:creationId xmlns:p14="http://schemas.microsoft.com/office/powerpoint/2010/main" val="9799935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5349" y="604534"/>
            <a:ext cx="8317651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indent="0">
              <a:buFont typeface="Arial" panose="020B0604020202020204" pitchFamily="34" charset="0"/>
              <a:buNone/>
              <a:defRPr/>
            </a:pPr>
            <a:r>
              <a:rPr lang="pt-BR" b="1" dirty="0">
                <a:solidFill>
                  <a:schemeClr val="accent6">
                    <a:lumMod val="75000"/>
                  </a:schemeClr>
                </a:solidFill>
              </a:rPr>
              <a:t>Alta Disponibilidade, o melhor dos mundos!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00340" y="1521983"/>
            <a:ext cx="7934060" cy="17363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pt-BR" sz="2800" dirty="0">
                <a:solidFill>
                  <a:schemeClr val="bg1"/>
                </a:solidFill>
              </a:rPr>
              <a:t>DRP (Disaster Recover Plan);</a:t>
            </a: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pt-BR" sz="2800" dirty="0">
                <a:solidFill>
                  <a:schemeClr val="bg1"/>
                </a:solidFill>
              </a:rPr>
              <a:t>Ambiente Redundante (em locais físicos distintos);</a:t>
            </a: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pt-BR" sz="2800" dirty="0">
                <a:solidFill>
                  <a:schemeClr val="bg1"/>
                </a:solidFill>
              </a:rPr>
              <a:t>Replicação do ambiente crítico;</a:t>
            </a: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pt-BR" sz="2800" dirty="0">
                <a:solidFill>
                  <a:schemeClr val="bg1"/>
                </a:solidFill>
              </a:rPr>
              <a:t>Investimento X Tempo de inatividade;</a:t>
            </a:r>
          </a:p>
        </p:txBody>
      </p:sp>
    </p:spTree>
    <p:extLst>
      <p:ext uri="{BB962C8B-B14F-4D97-AF65-F5344CB8AC3E}">
        <p14:creationId xmlns:p14="http://schemas.microsoft.com/office/powerpoint/2010/main" val="41300130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5349" y="604534"/>
            <a:ext cx="8317651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indent="0">
              <a:buFont typeface="Arial" panose="020B0604020202020204" pitchFamily="34" charset="0"/>
              <a:buNone/>
              <a:defRPr/>
            </a:pPr>
            <a:r>
              <a:rPr lang="pt-BR" b="1" dirty="0">
                <a:solidFill>
                  <a:schemeClr val="accent6">
                    <a:lumMod val="75000"/>
                  </a:schemeClr>
                </a:solidFill>
              </a:rPr>
              <a:t>Pontos Importantes!!!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00340" y="1521983"/>
            <a:ext cx="7934060" cy="30290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pt-BR" sz="2800" dirty="0">
                <a:solidFill>
                  <a:schemeClr val="bg1"/>
                </a:solidFill>
              </a:rPr>
              <a:t>Ter ferramentas que auxiliem na gestão dos incidentes;</a:t>
            </a: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pt-BR" sz="2800" dirty="0">
                <a:solidFill>
                  <a:schemeClr val="bg1"/>
                </a:solidFill>
              </a:rPr>
              <a:t>Ter documentado todas as práticas adotadas e como executá-las;</a:t>
            </a: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pt-BR" sz="2800" dirty="0">
                <a:solidFill>
                  <a:schemeClr val="bg1"/>
                </a:solidFill>
              </a:rPr>
              <a:t>Ter uma equipe treinada;</a:t>
            </a: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pt-BR" sz="2800" dirty="0">
                <a:solidFill>
                  <a:schemeClr val="bg1"/>
                </a:solidFill>
              </a:rPr>
              <a:t>Testar e avaliar as ferramentas e os planos definidos;</a:t>
            </a:r>
          </a:p>
        </p:txBody>
      </p:sp>
    </p:spTree>
    <p:extLst>
      <p:ext uri="{BB962C8B-B14F-4D97-AF65-F5344CB8AC3E}">
        <p14:creationId xmlns:p14="http://schemas.microsoft.com/office/powerpoint/2010/main" val="4030719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00340" y="1521983"/>
            <a:ext cx="4657460" cy="2167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defRPr/>
            </a:pPr>
            <a:r>
              <a:rPr lang="pt-BR" sz="2800" dirty="0">
                <a:solidFill>
                  <a:schemeClr val="bg1"/>
                </a:solidFill>
              </a:rPr>
              <a:t>	Qeur saber mais por que </a:t>
            </a:r>
            <a:r>
              <a:rPr lang="pt-BR" sz="2800" b="1" dirty="0">
                <a:solidFill>
                  <a:srgbClr val="EF8206"/>
                </a:solidFill>
              </a:rPr>
              <a:t>INVESTIR EM CLOUD</a:t>
            </a:r>
            <a:r>
              <a:rPr lang="pt-BR" sz="2800" dirty="0">
                <a:solidFill>
                  <a:schemeClr val="bg1"/>
                </a:solidFill>
              </a:rPr>
              <a:t>?</a:t>
            </a: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endParaRPr lang="pt-BR" sz="28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pt-BR" sz="2800" dirty="0">
                <a:solidFill>
                  <a:schemeClr val="bg1"/>
                </a:solidFill>
              </a:rPr>
              <a:t>	Cadastre-se na nossa landing page!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BB6883C0-6641-48E9-8A69-38B4E92AA6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800" y="1521984"/>
            <a:ext cx="2667000" cy="2268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446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A34DB71A-D778-4189-8C56-5B7D70F02992}"/>
              </a:ext>
            </a:extLst>
          </p:cNvPr>
          <p:cNvSpPr txBox="1"/>
          <p:nvPr/>
        </p:nvSpPr>
        <p:spPr>
          <a:xfrm>
            <a:off x="685800" y="361950"/>
            <a:ext cx="8001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pt-BR" altLang="pt-BR" sz="7200" b="1" dirty="0">
                <a:solidFill>
                  <a:schemeClr val="accent6">
                    <a:lumMod val="75000"/>
                  </a:schemeClr>
                </a:solidFill>
              </a:rPr>
              <a:t>Muito </a:t>
            </a:r>
          </a:p>
          <a:p>
            <a:pPr algn="just">
              <a:defRPr/>
            </a:pPr>
            <a:r>
              <a:rPr lang="pt-BR" altLang="pt-BR" sz="7200" b="1" dirty="0">
                <a:solidFill>
                  <a:schemeClr val="accent6">
                    <a:lumMod val="75000"/>
                  </a:schemeClr>
                </a:solidFill>
              </a:rPr>
              <a:t>Obrigado!</a:t>
            </a:r>
          </a:p>
          <a:p>
            <a:pPr algn="just">
              <a:defRPr/>
            </a:pPr>
            <a:r>
              <a:rPr lang="pt-BR" altLang="pt-BR" b="1" dirty="0">
                <a:solidFill>
                  <a:schemeClr val="bg1"/>
                </a:solidFill>
              </a:rPr>
              <a:t>             </a:t>
            </a:r>
          </a:p>
          <a:p>
            <a:pPr algn="just">
              <a:defRPr/>
            </a:pPr>
            <a:r>
              <a:rPr lang="pt-BR" altLang="pt-BR" b="1" dirty="0">
                <a:solidFill>
                  <a:schemeClr val="bg1"/>
                </a:solidFill>
              </a:rPr>
              <a:t>             </a:t>
            </a:r>
            <a:r>
              <a:rPr lang="pt-BR" altLang="pt-BR" b="1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ruy.oliveira@adentro.com.br</a:t>
            </a:r>
            <a:endParaRPr lang="pt-BR" altLang="pt-BR" b="1" dirty="0">
              <a:solidFill>
                <a:schemeClr val="bg1"/>
              </a:solidFill>
            </a:endParaRPr>
          </a:p>
          <a:p>
            <a:pPr algn="just">
              <a:defRPr/>
            </a:pPr>
            <a:endParaRPr lang="pt-BR" altLang="pt-BR" b="1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pt-BR" sz="1400" b="1" dirty="0">
                <a:solidFill>
                  <a:schemeClr val="bg1"/>
                </a:solidFill>
              </a:rPr>
              <a:t>               </a:t>
            </a:r>
            <a:r>
              <a:rPr lang="pt-BR" b="1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www.linkedin.com/in/ruyoliveirajr</a:t>
            </a:r>
            <a:endParaRPr lang="pt-BR" b="1" dirty="0">
              <a:solidFill>
                <a:schemeClr val="bg1"/>
              </a:solidFill>
            </a:endParaRPr>
          </a:p>
        </p:txBody>
      </p:sp>
      <p:pic>
        <p:nvPicPr>
          <p:cNvPr id="7" name="Marcador de Posição de Conteúdo 7">
            <a:extLst>
              <a:ext uri="{FF2B5EF4-FFF2-40B4-BE49-F238E27FC236}">
                <a16:creationId xmlns:a16="http://schemas.microsoft.com/office/drawing/2014/main" id="{79483036-C558-40A0-A7A9-D87E882F5C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7649" y="2774211"/>
            <a:ext cx="431800" cy="360363"/>
          </a:xfrm>
          <a:prstGeom prst="rect">
            <a:avLst/>
          </a:prstGeom>
        </p:spPr>
      </p:pic>
      <p:pic>
        <p:nvPicPr>
          <p:cNvPr id="8" name="Imagem 9">
            <a:extLst>
              <a:ext uri="{FF2B5EF4-FFF2-40B4-BE49-F238E27FC236}">
                <a16:creationId xmlns:a16="http://schemas.microsoft.com/office/drawing/2014/main" id="{9CF16FD5-E6C5-4790-9603-5E6D7FB5CC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289310"/>
            <a:ext cx="4318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2C93644A-C641-449E-9942-E132F66995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7079" y="790400"/>
            <a:ext cx="2859272" cy="285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3905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</TotalTime>
  <Words>250</Words>
  <Application>Microsoft Office PowerPoint</Application>
  <PresentationFormat>Apresentação no Ecrã (16:9)</PresentationFormat>
  <Paragraphs>38</Paragraphs>
  <Slides>9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9</vt:i4>
      </vt:variant>
    </vt:vector>
  </HeadingPairs>
  <TitlesOfParts>
    <vt:vector size="14" baseType="lpstr">
      <vt:lpstr>Arial</vt:lpstr>
      <vt:lpstr>Calibri</vt:lpstr>
      <vt:lpstr>Tahoma</vt:lpstr>
      <vt:lpstr>Wingdings</vt:lpstr>
      <vt:lpstr>Office Theme</vt:lpstr>
      <vt:lpstr>As vantagens de ter um Plano de Continuidade de Negócios</vt:lpstr>
      <vt:lpstr>Apresentação do PowerPoint</vt:lpstr>
      <vt:lpstr>Como montar um PCN?</vt:lpstr>
      <vt:lpstr>Fatores que podem causar indisponibilidade</vt:lpstr>
      <vt:lpstr>Fatores que podem causar perda de dados</vt:lpstr>
      <vt:lpstr>Alta Disponibilidade, o melhor dos mundos!</vt:lpstr>
      <vt:lpstr>Pontos Importantes!!!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 vantagens de ter um Plano de Continuidade de Negócios</dc:title>
  <cp:lastModifiedBy>Ruy Oliveira</cp:lastModifiedBy>
  <cp:revision>3</cp:revision>
  <dcterms:created xsi:type="dcterms:W3CDTF">2019-07-15T21:13:30Z</dcterms:created>
  <dcterms:modified xsi:type="dcterms:W3CDTF">2019-07-15T21:43:15Z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